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8" r:id="rId3"/>
    <p:sldId id="257" r:id="rId4"/>
    <p:sldId id="258" r:id="rId5"/>
    <p:sldId id="259" r:id="rId6"/>
    <p:sldId id="262" r:id="rId7"/>
    <p:sldId id="261" r:id="rId8"/>
    <p:sldId id="270" r:id="rId9"/>
    <p:sldId id="292" r:id="rId10"/>
    <p:sldId id="293" r:id="rId11"/>
    <p:sldId id="294" r:id="rId12"/>
    <p:sldId id="288" r:id="rId13"/>
    <p:sldId id="280" r:id="rId14"/>
    <p:sldId id="284" r:id="rId15"/>
    <p:sldId id="285" r:id="rId16"/>
    <p:sldId id="286" r:id="rId17"/>
    <p:sldId id="287" r:id="rId18"/>
    <p:sldId id="290" r:id="rId19"/>
    <p:sldId id="291" r:id="rId20"/>
    <p:sldId id="277" r:id="rId21"/>
    <p:sldId id="289" r:id="rId22"/>
    <p:sldId id="275" r:id="rId23"/>
    <p:sldId id="26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03" autoAdjust="0"/>
    <p:restoredTop sz="94660"/>
  </p:normalViewPr>
  <p:slideViewPr>
    <p:cSldViewPr>
      <p:cViewPr varScale="1">
        <p:scale>
          <a:sx n="105" d="100"/>
          <a:sy n="105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32546-704C-4173-B11D-172D62E49691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69086-895B-47CC-AD34-8FFC947E06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60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369086-895B-47CC-AD34-8FFC947E068E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222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57053-F5AF-4333-907A-7C51C0B2E8BB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F439C-BF8F-4B87-AE48-02F0236E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jpeg"/><Relationship Id="rId7" Type="http://schemas.openxmlformats.org/officeDocument/2006/relationships/image" Target="../media/image20.pn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edsovet.su/load/390-1-0-45810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pedsovet.su/load/390-1-0-45810" TargetMode="External"/><Relationship Id="rId7" Type="http://schemas.openxmlformats.org/officeDocument/2006/relationships/hyperlink" Target="http://irkipedia.ru/content/poleznye_iskopaemye_irkutskoy_oblast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olpred.com/?cnt=195&amp;fo=6&amp;obl=69&amp;dsc=1" TargetMode="External"/><Relationship Id="rId5" Type="http://schemas.openxmlformats.org/officeDocument/2006/relationships/hyperlink" Target="http://geographyofrussia.com/poleznye-iskopaemye/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media-2.web.britannica.com/eb-media/49/148049-004-55BC5C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1859" y="1714488"/>
            <a:ext cx="8752141" cy="1902809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«Полезные ископаемые  Иркутской области»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 flipV="1">
            <a:off x="9144000" y="6857999"/>
            <a:ext cx="252536" cy="45719"/>
          </a:xfrm>
          <a:solidFill>
            <a:schemeClr val="accent1"/>
          </a:solidFill>
        </p:spPr>
        <p:txBody>
          <a:bodyPr>
            <a:normAutofit fontScale="25000" lnSpcReduction="20000"/>
          </a:bodyPr>
          <a:lstStyle/>
          <a:p>
            <a:pPr algn="l"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1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ru-RU" sz="3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276646"/>
            <a:ext cx="8831111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МУНИЦИПАЛЬНОЕ БЮДЖЕТНОЕ ОБЩЕОБРАЗОВАТЕЛЬНОЕ УЧРЕЖДЕНИЕ ГОРОДА ИРКУТСКА СРЕДНЯЯ ОБЩЕОБРАЗОВАТЕЛЬНАЯ ШКОЛА № </a:t>
            </a:r>
            <a:r>
              <a:rPr lang="ru-RU" dirty="0" smtClean="0">
                <a:solidFill>
                  <a:schemeClr val="bg1"/>
                </a:solidFill>
              </a:rPr>
              <a:t>75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6396335"/>
            <a:ext cx="14321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работы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Недра Иркутской области содержат богатейшие природные ресурсы. По разнообразию, запасам полезных ископаемых и их благоприятному сочетанию область занимает одно из первых мест в стране.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18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85775"/>
            <a:ext cx="9144000" cy="71437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Проблемный вопрос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77234"/>
            <a:ext cx="8784976" cy="175176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сколько хватит нашим потомкам полезных ископаемых?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92" name="Picture 8" descr="http://www.playcast.ru/uploads/2015/10/13/1543427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3286124"/>
            <a:ext cx="3071802" cy="3071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8786842" cy="49292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Выяснить на сколько богата Иркутская область полезными ископаемыми.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Выяснить какие полезные ископаемые находятся  в недрах Иркутской области. 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предприятия, где используются полезные ископаемые.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сколько хватит полезных ископаемых.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1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полезные ископаемые?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17639"/>
            <a:ext cx="8501122" cy="258742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ископаемые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минеральные и органические образования земной коры, химический состав и физические свойства которых позволяют эффективно использовать их в сфере материального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6" descr="http://shkolazhizni.ru/img/content/i126/126867_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3857628"/>
            <a:ext cx="4127449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96552" y="0"/>
            <a:ext cx="10344249" cy="781844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полезных ископаемых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500174"/>
            <a:ext cx="7822357" cy="3626408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ru-RU" dirty="0" smtClean="0"/>
              <a:t>                 </a:t>
            </a:r>
            <a:r>
              <a:rPr lang="ru-RU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Выделяются следующие типы: </a:t>
            </a:r>
          </a:p>
          <a:p>
            <a:pPr algn="just"/>
            <a:r>
              <a:rPr lang="ru-RU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 (различные руды, уголь, мрамор, гранит, соли); </a:t>
            </a:r>
          </a:p>
          <a:p>
            <a:pPr algn="just"/>
            <a:r>
              <a:rPr lang="ru-RU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жидкие (нефть, минеральные воды);</a:t>
            </a:r>
          </a:p>
          <a:p>
            <a:pPr algn="just"/>
            <a:r>
              <a:rPr lang="ru-RU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газовые (горючие газы, гелий, метан) </a:t>
            </a:r>
            <a:br>
              <a:rPr lang="ru-RU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0" dirty="0" smtClean="0"/>
              <a:t/>
            </a:r>
            <a:br>
              <a:rPr lang="ru-RU" sz="9000" dirty="0" smtClean="0"/>
            </a:br>
            <a:endParaRPr lang="ru-RU" sz="9000" dirty="0"/>
          </a:p>
        </p:txBody>
      </p:sp>
      <p:pic>
        <p:nvPicPr>
          <p:cNvPr id="13314" name="Picture 2" descr="https://36.media.tumblr.com/e0eb5a964e30318ce9c513ff586c8982/tumblr_nghj6yEnnr1smv5w3o3_1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214818"/>
            <a:ext cx="2206612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316" name="Picture 4" descr="http://www.minimegeology.com/shop/images/white_marbl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4143380"/>
            <a:ext cx="2357454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318" name="Picture 6" descr="http://photo.adiso.kz/photo/resource/kz/64/64619/ugol-optom.0.m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50" y="4214818"/>
            <a:ext cx="2479338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полезных ископаемых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714480" y="1285860"/>
            <a:ext cx="1285884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634192" y="1214422"/>
            <a:ext cx="9246" cy="3654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948264" y="1357298"/>
            <a:ext cx="109916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85720" y="2500306"/>
            <a:ext cx="28575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Горючие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(осадочные)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12304" y="5049278"/>
            <a:ext cx="270901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Рудные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(магматические)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214910" y="3143248"/>
            <a:ext cx="39290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Нерудные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(неметаллические)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95172"/>
            <a:ext cx="9144000" cy="6953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Горючие полезные ископаемые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312131"/>
            <a:ext cx="7972451" cy="30529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горючих полезных ископаемых — нефти, природного газа, угля, торфа — нет энергетики.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любой страны они являются стратегическим сырьём.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s://im1-tub-ru.yandex.net/i?id=bfa806b5feb0b181a7e46e28841699fd&amp;n=33&amp;h=215&amp;w=28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786190"/>
            <a:ext cx="2786082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http://photo.adiso.kz/photo/resource/kz/64/64619/ugol-optom.0.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4286256"/>
            <a:ext cx="2735033" cy="2127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 descr="https://im3-tub-ru.yandex.net/i?id=68133d690c9c5fcda4dbf01352f85020&amp;n=33&amp;h=215&amp;w=35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12" y="3500438"/>
            <a:ext cx="2513706" cy="1571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Рудные полезные ископаемые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7929618" cy="25003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Руда — вид полезных ископаемых, природное минеральное образование, содержащее соединения полезных компонентов (минералов, металлов) в концентрациях, делающих извлечение этих компонентов экономически целесообразным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3429000"/>
            <a:ext cx="13177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Рудные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0368">
            <a:off x="3812752" y="3992542"/>
            <a:ext cx="597304" cy="831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66230">
            <a:off x="5357818" y="4000504"/>
            <a:ext cx="658311" cy="87468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928926" y="4786322"/>
            <a:ext cx="21244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Железная руда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00694" y="4857760"/>
            <a:ext cx="1034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Медь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72264" y="4214818"/>
            <a:ext cx="2214578" cy="1926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572008"/>
            <a:ext cx="2685651" cy="1556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Нерудные полезные ископаемые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8429684" cy="207170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Нерудные полезные ископаемые — неметаллические полезные ископаемые, используемые в промышленности и строительстве в естественном виде или как сырье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im2-tub-ru.yandex.net/i?id=898e0ef08546f9ba91b217e32889bea5&amp;n=33&amp;h=215&amp;w=28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786190"/>
            <a:ext cx="2643206" cy="2196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 descr="http://geo.web.ru/druza/m-graphit_18_5679_p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3714752"/>
            <a:ext cx="2643206" cy="2221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3714752"/>
            <a:ext cx="2466975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488" y="1"/>
            <a:ext cx="91439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полезные ископаемые добывают в Иркутской области?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1857364"/>
            <a:ext cx="3214678" cy="685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979712" y="1628800"/>
            <a:ext cx="1000702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3352424" y="2344320"/>
            <a:ext cx="142876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004048" y="1700808"/>
            <a:ext cx="285752" cy="1573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000760" y="1785926"/>
            <a:ext cx="947504" cy="7069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4572000" y="1628800"/>
            <a:ext cx="72008" cy="3024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1734524" y="2108822"/>
            <a:ext cx="2514580" cy="15545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755576" y="4221088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5508104" y="1844824"/>
            <a:ext cx="1584176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40" y="4572008"/>
            <a:ext cx="1714512" cy="1371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2" y="4857760"/>
            <a:ext cx="1753705" cy="11670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437112"/>
            <a:ext cx="1930126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6" y="2571744"/>
            <a:ext cx="1800200" cy="1224400"/>
          </a:xfrm>
          <a:prstGeom prst="roundRect">
            <a:avLst>
              <a:gd name="adj" fmla="val 1389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3429000"/>
            <a:ext cx="1646678" cy="1267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3286124"/>
            <a:ext cx="1692839" cy="981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2928934"/>
            <a:ext cx="1780644" cy="13702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84" y="1"/>
            <a:ext cx="942978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-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размещения полезных ископаемых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7522" y="1700808"/>
            <a:ext cx="8568953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23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"/>
            <a:ext cx="91439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1368412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ископаемые Иркутской области</a:t>
            </a:r>
            <a:endParaRPr lang="ru-RU" sz="4000" dirty="0"/>
          </a:p>
        </p:txBody>
      </p:sp>
      <p:pic>
        <p:nvPicPr>
          <p:cNvPr id="4" name="Picture 7" descr="https://pp.vk.me/c633430/v633430368/2e50d/A4kzOt2l-3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1543834"/>
            <a:ext cx="4594678" cy="5232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00098" y="428604"/>
            <a:ext cx="1015312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каких предприятиях используются полезные ископаемые?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2171680"/>
            <a:ext cx="8686800" cy="4686320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"Байкальский Камнеобрабатывающий Завод"</a:t>
            </a:r>
          </a:p>
          <a:p>
            <a:pPr marL="514350" indent="-51435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Иркутск </a:t>
            </a:r>
          </a:p>
          <a:p>
            <a:pPr marL="514350" indent="-51435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Основной вид деятельности - резка, обработка и отделка камня для использования в строительстве, в качестве дорожного покрытия</a:t>
            </a:r>
          </a:p>
          <a:p>
            <a:pPr marL="514350" indent="-51435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21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274638"/>
            <a:ext cx="9937104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каких предприятиях перерабатываются полезные ископаемые?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57364"/>
            <a:ext cx="8858280" cy="5000636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ru-RU" dirty="0" smtClean="0"/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ОАО "Иркутский керамический завод" </a:t>
            </a:r>
          </a:p>
          <a:p>
            <a:pPr marL="514350" indent="-51435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деятельности - производство кирпича, черепицы и прочих </a:t>
            </a:r>
          </a:p>
          <a:p>
            <a:pPr marL="514350" indent="-51435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изделий из обожженной глины.</a:t>
            </a:r>
          </a:p>
          <a:p>
            <a:pPr marL="514350" indent="-51435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"Байкальский завод " металлоконструкций</a:t>
            </a:r>
          </a:p>
          <a:p>
            <a:pPr marL="514350" indent="-51435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деятельности - обработка и изделия  металла, строительные металлоконструкции.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endParaRPr lang="ru-RU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96900" y="274638"/>
            <a:ext cx="10137452" cy="1143000"/>
          </a:xfrm>
        </p:spPr>
        <p:txBody>
          <a:bodyPr>
            <a:noAutofit/>
          </a:bodyPr>
          <a:lstStyle/>
          <a:p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каких предприятиях перерабатываются полезные ископаемые?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525963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ОАО "АНГАРСКЦЕМЕНТ"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Основной вид деятельности – производство цемента</a:t>
            </a:r>
          </a:p>
          <a:p>
            <a:pPr marL="0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Ангарский нефтеперерабатывающий завод</a:t>
            </a:r>
          </a:p>
          <a:p>
            <a:pPr marL="514350" indent="-51435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деятельности - производство продуктов нефтепереработки, нефтехимии и химической продукции производственно-технического назначения</a:t>
            </a:r>
          </a:p>
          <a:p>
            <a:pPr marL="514350" indent="-51435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2725"/>
            <a:ext cx="9742488" cy="728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4357686" cy="157161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Ангарский нефтеперерабатывающий завод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anhk.ru/image/main_pg_pic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500174"/>
            <a:ext cx="4325992" cy="2792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66" name="Picture 2" descr="http://www.metaprom.ru/companies_foto/1380524884foto3_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7691" y="3140968"/>
            <a:ext cx="4278334" cy="3208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072066" y="2285992"/>
            <a:ext cx="433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ОАО "Иркутский керамический завод"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2725"/>
            <a:ext cx="9144000" cy="728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добычи угля в регионах России,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altLang="ru-RU" sz="8000" dirty="0">
                <a:latin typeface="Arial" panose="020B0604020202020204" pitchFamily="34" charset="0"/>
              </a:rPr>
              <a:t/>
            </a:r>
            <a:br>
              <a:rPr lang="ru-RU" altLang="ru-RU" sz="8000" dirty="0">
                <a:latin typeface="Arial" panose="020B0604020202020204" pitchFamily="34" charset="0"/>
              </a:rPr>
            </a:br>
            <a:r>
              <a:rPr lang="ru-RU" alt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endParaRPr lang="ru-RU" dirty="0"/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640678"/>
              </p:ext>
            </p:extLst>
          </p:nvPr>
        </p:nvGraphicFramePr>
        <p:xfrm>
          <a:off x="285720" y="2071678"/>
          <a:ext cx="8643999" cy="40371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5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6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3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774"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800" dirty="0">
                          <a:effectLst/>
                        </a:rPr>
                        <a:t>Регион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1800" dirty="0">
                          <a:effectLst/>
                        </a:rPr>
                        <a:t>Объем добычи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dirty="0">
                          <a:effectLst/>
                        </a:rPr>
                        <a:t>млн. т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dirty="0">
                          <a:effectLst/>
                        </a:rPr>
                        <a:t>%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135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b="0" dirty="0">
                          <a:effectLst/>
                        </a:rPr>
                        <a:t>Кемеровская область   </a:t>
                      </a:r>
                      <a:endParaRPr lang="ru-RU" sz="2800" b="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b="0" dirty="0">
                          <a:effectLst/>
                        </a:rPr>
                        <a:t>Красноярский край     </a:t>
                      </a:r>
                      <a:endParaRPr lang="ru-RU" sz="2800" b="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b="0" dirty="0">
                          <a:effectLst/>
                        </a:rPr>
                        <a:t>Ростовская область</a:t>
                      </a:r>
                      <a:r>
                        <a:rPr lang="ru-RU" sz="2400" dirty="0">
                          <a:effectLst/>
                        </a:rPr>
                        <a:t>     </a:t>
                      </a:r>
                      <a:endParaRPr lang="ru-RU" sz="28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3200" b="1" dirty="0">
                          <a:effectLst/>
                        </a:rPr>
                        <a:t>Иркутская область</a:t>
                      </a:r>
                      <a:r>
                        <a:rPr lang="ru-RU" sz="2400" dirty="0">
                          <a:effectLst/>
                        </a:rPr>
                        <a:t>    </a:t>
                      </a:r>
                      <a:endParaRPr lang="ru-RU" sz="28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b="0" dirty="0">
                          <a:effectLst/>
                        </a:rPr>
                        <a:t>Читинская область       </a:t>
                      </a:r>
                      <a:endParaRPr lang="ru-RU" sz="2800" b="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b="0" dirty="0">
                          <a:effectLst/>
                        </a:rPr>
                        <a:t>Сахалинская область   </a:t>
                      </a:r>
                      <a:endParaRPr lang="ru-RU" sz="2800" b="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b="0" dirty="0">
                          <a:effectLst/>
                        </a:rPr>
                        <a:t>Приморский край        </a:t>
                      </a:r>
                      <a:endParaRPr lang="ru-RU" sz="2800" b="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b="0" dirty="0">
                          <a:effectLst/>
                        </a:rPr>
                        <a:t>Прочие   </a:t>
                      </a:r>
                      <a:r>
                        <a:rPr lang="ru-RU" sz="2400" dirty="0">
                          <a:effectLst/>
                        </a:rPr>
                        <a:t>   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95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32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20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b="1" dirty="0">
                          <a:effectLst/>
                        </a:rPr>
                        <a:t>15</a:t>
                      </a:r>
                      <a:endParaRPr lang="ru-RU" sz="2400" b="1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12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3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76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36,1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12,2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7,6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b="1" dirty="0">
                          <a:effectLst/>
                        </a:rPr>
                        <a:t>5,7</a:t>
                      </a:r>
                      <a:endParaRPr lang="ru-RU" sz="2400" b="1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4,6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1,1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3,8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28,9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7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400" dirty="0">
                          <a:effectLst/>
                        </a:rPr>
                        <a:t>Всего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263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100,0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4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643998" cy="221455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Минералогический музей им. А.В. Сидорова Иркутского международного национального исследовательского технического университета 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7" name="Рисунок 6" descr="http://www.i-irk.com/upload/gallery/20130823_14191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3786190"/>
            <a:ext cx="2557486" cy="205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G:\фото\20170217_1528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3071810"/>
            <a:ext cx="2857488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G:\фото\20170217_1517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4643446"/>
            <a:ext cx="3141843" cy="19394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G:\фото\20170217_1529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2571744"/>
            <a:ext cx="3079287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4720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5784" y="-428652"/>
            <a:ext cx="9429784" cy="250033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Соцопрос: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700808"/>
            <a:ext cx="7632848" cy="405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9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Моё исследование состоит в том, что я изучила месторождения полезных ископаемых Иркутской области, рассчитала и проанализировала скорость добычи полезных ископаемых на сегодняшний день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32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Шаблон презентации &quot;Листок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сколько хватит полезных ископаемых?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43050"/>
            <a:ext cx="8786842" cy="54721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скорость добычи полезных ископаемых будет такая же, как и сейчас, то вот в каком году исчезнут те или иные полезные ископаемые: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Золото исчезнет в 2020 году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Нефть -  в 2024 году 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Природный газ - в 2060 году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Каменный уголь - в 2190 году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Железная руда - в 2390 году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Шаблон презентации &quot;Листок&quot;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429684" cy="550070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http://geographyofrussia.com/poleznye-iskopaemye/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://polpred.com/?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cnt=195&amp;fo=6&amp;obl=69&amp;dsc=1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irkipedia.ru/content/poleznye_iskopaemye_irkutskoy_oblasti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Учебное пособие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География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Бояркин, 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Бояркин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Иркутск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2013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Минералогический музей им. А.В. Сидорова Иркутского международного национального исследовательского технического университета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1499</TotalTime>
  <Words>558</Words>
  <Application>Microsoft Office PowerPoint</Application>
  <PresentationFormat>Экран (4:3)</PresentationFormat>
  <Paragraphs>107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Тема Office</vt:lpstr>
      <vt:lpstr>  «Полезные ископаемые  Иркутской области»</vt:lpstr>
      <vt:lpstr>Актуальность работы</vt:lpstr>
      <vt:lpstr>Проблемный вопрос:</vt:lpstr>
      <vt:lpstr>Цель и задачи:</vt:lpstr>
      <vt:lpstr>Что такое полезные ископаемые?</vt:lpstr>
      <vt:lpstr>Типы полезных ископаемых</vt:lpstr>
      <vt:lpstr>Виды полезных ископаемых</vt:lpstr>
      <vt:lpstr>Горючие полезные ископаемые</vt:lpstr>
      <vt:lpstr>Рудные полезные ископаемые</vt:lpstr>
      <vt:lpstr>Нерудные полезные ископаемые</vt:lpstr>
      <vt:lpstr>Какие полезные ископаемые добывают в Иркутской области?</vt:lpstr>
      <vt:lpstr>GOOGLE - карта размещения полезных ископаемых</vt:lpstr>
      <vt:lpstr>Полезные ископаемые Иркутской области</vt:lpstr>
      <vt:lpstr>На каких предприятиях используются полезные ископаемые?</vt:lpstr>
      <vt:lpstr>На каких предприятиях перерабатываются полезные ископаемые?</vt:lpstr>
      <vt:lpstr>  На каких предприятиях перерабатываются полезные ископаемые?</vt:lpstr>
      <vt:lpstr>Ангарский нефтеперерабатывающий завод </vt:lpstr>
      <vt:lpstr>Объем добычи угля в регионах России, 2015 г.   </vt:lpstr>
      <vt:lpstr>Минералогический музей им. А.В. Сидорова Иркутского международного национального исследовательского технического университета  </vt:lpstr>
      <vt:lpstr>Соцопрос:</vt:lpstr>
      <vt:lpstr>Вывод:</vt:lpstr>
      <vt:lpstr>На сколько хватит полезных ископаемых?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 «Полезные ископаемые в Иркутской области»</dc:title>
  <dc:creator>р</dc:creator>
  <cp:lastModifiedBy>компьютер</cp:lastModifiedBy>
  <cp:revision>149</cp:revision>
  <dcterms:created xsi:type="dcterms:W3CDTF">2016-02-24T16:30:10Z</dcterms:created>
  <dcterms:modified xsi:type="dcterms:W3CDTF">2022-08-12T04:00:14Z</dcterms:modified>
</cp:coreProperties>
</file>