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6" r:id="rId1"/>
    <p:sldMasterId id="2147484248" r:id="rId2"/>
  </p:sldMasterIdLst>
  <p:sldIdLst>
    <p:sldId id="354" r:id="rId3"/>
    <p:sldId id="356" r:id="rId4"/>
    <p:sldId id="326" r:id="rId5"/>
    <p:sldId id="328" r:id="rId6"/>
    <p:sldId id="367" r:id="rId7"/>
    <p:sldId id="368" r:id="rId8"/>
    <p:sldId id="369" r:id="rId9"/>
    <p:sldId id="370" r:id="rId10"/>
    <p:sldId id="344" r:id="rId11"/>
    <p:sldId id="329" r:id="rId12"/>
    <p:sldId id="364" r:id="rId13"/>
    <p:sldId id="335" r:id="rId14"/>
    <p:sldId id="331" r:id="rId15"/>
    <p:sldId id="333" r:id="rId16"/>
    <p:sldId id="338" r:id="rId17"/>
    <p:sldId id="327" r:id="rId18"/>
    <p:sldId id="337" r:id="rId19"/>
    <p:sldId id="339" r:id="rId20"/>
    <p:sldId id="340" r:id="rId21"/>
    <p:sldId id="366" r:id="rId22"/>
    <p:sldId id="341" r:id="rId23"/>
    <p:sldId id="343" r:id="rId24"/>
    <p:sldId id="347" r:id="rId25"/>
    <p:sldId id="317" r:id="rId26"/>
    <p:sldId id="318" r:id="rId27"/>
    <p:sldId id="319" r:id="rId28"/>
    <p:sldId id="320" r:id="rId29"/>
    <p:sldId id="262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47C7"/>
    <a:srgbClr val="13B9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7" autoAdjust="0"/>
    <p:restoredTop sz="94660"/>
  </p:normalViewPr>
  <p:slideViewPr>
    <p:cSldViewPr>
      <p:cViewPr varScale="1">
        <p:scale>
          <a:sx n="73" d="100"/>
          <a:sy n="73" d="100"/>
        </p:scale>
        <p:origin x="128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4804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9199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5781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69095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00653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8178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18502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61845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9632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20210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4727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0CFAFCA-57A0-4176-B20E-A6EF221AA82A}" type="datetimeFigureOut">
              <a:rPr lang="ru-RU" smtClean="0"/>
              <a:pPr/>
              <a:t>07.03.2023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DFE143D-1B1C-4379-8738-6209F27751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89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Тема:</a:t>
            </a:r>
            <a:br>
              <a:rPr lang="ru-RU" dirty="0" smtClean="0"/>
            </a:br>
            <a:r>
              <a:rPr lang="ru-RU" dirty="0" smtClean="0"/>
              <a:t>Взаимодействие семьи и школы  во внеклассной работе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Цель: повышение профессиональной компетентности педагогов в вопросах взаимодействия с родителями.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Взаимодействие  семьи и школы во внеклассной работе</a:t>
            </a:r>
            <a:endParaRPr lang="ru-RU" sz="3600" dirty="0"/>
          </a:p>
        </p:txBody>
      </p:sp>
      <p:pic>
        <p:nvPicPr>
          <p:cNvPr id="4" name="Picture 2" descr="https://ds02.infourok.ru/uploads/ex/067b/00050f8a-6e883840/2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638"/>
            <a:ext cx="8460431" cy="619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Деление родителей на группы по четвертям</a:t>
            </a:r>
            <a:endParaRPr lang="ru-RU" dirty="0"/>
          </a:p>
        </p:txBody>
      </p:sp>
      <p:pic>
        <p:nvPicPr>
          <p:cNvPr id="1026" name="Picture 2" descr="C:\Users\Учитель\Desktop\img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89100" y="2249488"/>
            <a:ext cx="5765800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Формы работы с родителями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1. Организация праздников</a:t>
            </a:r>
          </a:p>
          <a:p>
            <a:r>
              <a:rPr lang="ru-RU" sz="2000" dirty="0"/>
              <a:t>2</a:t>
            </a:r>
            <a:r>
              <a:rPr lang="ru-RU" sz="2000" dirty="0" smtClean="0"/>
              <a:t>. Проведение  тематических классных часов ,посвященных профессиям родителей</a:t>
            </a:r>
          </a:p>
          <a:p>
            <a:r>
              <a:rPr lang="ru-RU" sz="2000" dirty="0" smtClean="0"/>
              <a:t> 3. Совместная досуговая деятельность (выезды в театры, музеи)</a:t>
            </a:r>
          </a:p>
          <a:p>
            <a:r>
              <a:rPr lang="ru-RU" sz="2000" dirty="0" smtClean="0"/>
              <a:t>4.Совет профилактики(работающая группа четверти проводит беседы с детьми, которые  нарушают правила поведения, не успевают в учебе ,опаздывают, не выполняют </a:t>
            </a:r>
            <a:r>
              <a:rPr lang="ru-RU" sz="2000" dirty="0" smtClean="0"/>
              <a:t>домашние </a:t>
            </a:r>
            <a:r>
              <a:rPr lang="ru-RU" sz="2000" dirty="0" smtClean="0"/>
              <a:t>задания)</a:t>
            </a:r>
          </a:p>
          <a:p>
            <a:r>
              <a:rPr lang="ru-RU" sz="2000" dirty="0" smtClean="0"/>
              <a:t>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План работы на </a:t>
            </a:r>
            <a:r>
              <a:rPr lang="ru-RU" dirty="0"/>
              <a:t>1</a:t>
            </a:r>
            <a:r>
              <a:rPr lang="ru-RU" dirty="0" smtClean="0"/>
              <a:t> четверть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1.Оформление обложек для тетрадей</a:t>
            </a:r>
          </a:p>
          <a:p>
            <a:r>
              <a:rPr lang="ru-RU" sz="1400" dirty="0" smtClean="0"/>
              <a:t>(подписывают все тетради простые и рабочие, печатают наклейки и приклеивают на  250 тетрадей по 8 предметам)</a:t>
            </a:r>
          </a:p>
          <a:p>
            <a:r>
              <a:rPr lang="ru-RU" sz="1400" dirty="0" smtClean="0"/>
              <a:t>2.Организация сопровождения  детей в Центр развития « Умные детки»  1 сентября.</a:t>
            </a:r>
          </a:p>
          <a:p>
            <a:r>
              <a:rPr lang="ru-RU" sz="1400" dirty="0" smtClean="0"/>
              <a:t>3 .Проведение Дня Знаний в классе( актеры-родители: Фея Знаний,  Двойка),подготовка сюрпризов для детей)</a:t>
            </a:r>
          </a:p>
          <a:p>
            <a:r>
              <a:rPr lang="ru-RU" sz="1400" dirty="0" smtClean="0"/>
              <a:t>4.Организация выставки или мини-музея  на празднике осени : Ягоды и грибы.</a:t>
            </a:r>
          </a:p>
          <a:p>
            <a:r>
              <a:rPr lang="ru-RU" sz="1400" dirty="0" smtClean="0"/>
              <a:t>5. Проведение праздника «По грибы, по ягоды..»( актеры-родители: Царица Осень, Малинка, Мухомор.</a:t>
            </a:r>
          </a:p>
          <a:p>
            <a:r>
              <a:rPr lang="ru-RU" sz="1400" dirty="0" smtClean="0"/>
              <a:t>6.Проверка  питания</a:t>
            </a:r>
          </a:p>
          <a:p>
            <a:r>
              <a:rPr lang="ru-RU" sz="1400" dirty="0" smtClean="0"/>
              <a:t>7.Выезд в музыкальный театр, сопровождение.</a:t>
            </a:r>
          </a:p>
          <a:p>
            <a:r>
              <a:rPr lang="ru-RU" sz="1400" dirty="0" smtClean="0"/>
              <a:t>8.Проведение тематического классного часа «Знакомство с профессиями   учителя, воспитателя»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62834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работы на 2 четверть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1.Проведение фестиваля «Мы все разные, но мы вместе»</a:t>
            </a:r>
          </a:p>
          <a:p>
            <a:r>
              <a:rPr lang="ru-RU" sz="1600" dirty="0" smtClean="0"/>
              <a:t>(представление 6-7 стран: Россия, Узбекистан, Таджикистан, Киргизия,(+3-4) по желанию.</a:t>
            </a:r>
          </a:p>
          <a:p>
            <a:r>
              <a:rPr lang="ru-RU" sz="1600" dirty="0" smtClean="0"/>
              <a:t>Костюмы, национальное блюдо, праздники, номер </a:t>
            </a:r>
            <a:r>
              <a:rPr lang="ru-RU" sz="1600" dirty="0" err="1" smtClean="0"/>
              <a:t>худ.самодеятельности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2.Выпуск газеты, посвященной Дню матери</a:t>
            </a:r>
          </a:p>
          <a:p>
            <a:r>
              <a:rPr lang="ru-RU" sz="1600" dirty="0" smtClean="0"/>
              <a:t>3.Концертно-игровая программа  для мам.</a:t>
            </a:r>
          </a:p>
          <a:p>
            <a:r>
              <a:rPr lang="ru-RU" sz="1600" dirty="0" smtClean="0"/>
              <a:t>4.Тематический классный час, посвященный профессиям родителей.</a:t>
            </a:r>
          </a:p>
          <a:p>
            <a:r>
              <a:rPr lang="ru-RU" sz="1600" dirty="0" smtClean="0"/>
              <a:t>5.Выезд в ТЮЗ на сказку «Снежная королева»</a:t>
            </a:r>
          </a:p>
          <a:p>
            <a:r>
              <a:rPr lang="ru-RU" sz="1600" dirty="0"/>
              <a:t>6</a:t>
            </a:r>
            <a:r>
              <a:rPr lang="ru-RU" sz="1600" dirty="0" smtClean="0"/>
              <a:t>.Организация новогодних праздников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985924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работы на 3 четверть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2000" dirty="0" smtClean="0"/>
              <a:t>1.«А ну-ка, мальчики!»-проводят девочки.</a:t>
            </a:r>
          </a:p>
          <a:p>
            <a:r>
              <a:rPr lang="ru-RU" sz="2000" dirty="0" smtClean="0"/>
              <a:t>Жюри–</a:t>
            </a:r>
            <a:r>
              <a:rPr lang="ru-RU" sz="2000" dirty="0" err="1" smtClean="0"/>
              <a:t>девочки+родители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2.Выпуск газеты «Наши папы –самые лучшие»</a:t>
            </a:r>
          </a:p>
          <a:p>
            <a:r>
              <a:rPr lang="ru-RU" sz="2000" dirty="0" smtClean="0"/>
              <a:t>3.Проведение тематического классного часа. Знакомство с военными профессиями.  </a:t>
            </a:r>
          </a:p>
          <a:p>
            <a:r>
              <a:rPr lang="ru-RU" sz="2000" dirty="0"/>
              <a:t>4</a:t>
            </a:r>
            <a:r>
              <a:rPr lang="ru-RU" sz="2000" dirty="0" smtClean="0"/>
              <a:t>.»А ну-ка девочки»-проводят мальчики</a:t>
            </a:r>
          </a:p>
          <a:p>
            <a:r>
              <a:rPr lang="ru-RU" sz="2000" dirty="0" smtClean="0"/>
              <a:t> 5.Выезд в ТЮЗ на сказку «Каменный цветок»</a:t>
            </a:r>
          </a:p>
          <a:p>
            <a:r>
              <a:rPr lang="ru-RU" sz="2000" dirty="0"/>
              <a:t>6</a:t>
            </a:r>
            <a:r>
              <a:rPr lang="ru-RU" sz="2000" dirty="0" smtClean="0"/>
              <a:t>.Совет профилактики- группа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105041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работы на 4 четверть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1.Выезд в Планетарий</a:t>
            </a:r>
          </a:p>
          <a:p>
            <a:r>
              <a:rPr lang="ru-RU" sz="1800" dirty="0" smtClean="0"/>
              <a:t>2.Посвящение в  космонавты</a:t>
            </a:r>
          </a:p>
          <a:p>
            <a:pPr lvl="0">
              <a:buClr>
                <a:srgbClr val="A04DA3"/>
              </a:buClr>
            </a:pPr>
            <a:r>
              <a:rPr lang="ru-RU" sz="1800" dirty="0" smtClean="0"/>
              <a:t>3.</a:t>
            </a:r>
            <a:r>
              <a:rPr lang="ru-RU" sz="1800" dirty="0" smtClean="0">
                <a:solidFill>
                  <a:prstClr val="black"/>
                </a:solidFill>
              </a:rPr>
              <a:t>Организация   </a:t>
            </a:r>
            <a:r>
              <a:rPr lang="ru-RU" sz="1800" dirty="0">
                <a:solidFill>
                  <a:prstClr val="black"/>
                </a:solidFill>
              </a:rPr>
              <a:t>мини-музея « Мир </a:t>
            </a:r>
            <a:r>
              <a:rPr lang="ru-RU" sz="1800" dirty="0" smtClean="0">
                <a:solidFill>
                  <a:prstClr val="black"/>
                </a:solidFill>
              </a:rPr>
              <a:t> птиц»</a:t>
            </a:r>
          </a:p>
          <a:p>
            <a:pPr lvl="0">
              <a:buClr>
                <a:srgbClr val="A04DA3"/>
              </a:buClr>
            </a:pPr>
            <a:r>
              <a:rPr lang="ru-RU" sz="1800" dirty="0" smtClean="0">
                <a:solidFill>
                  <a:prstClr val="black"/>
                </a:solidFill>
              </a:rPr>
              <a:t>4. Праздник птиц</a:t>
            </a:r>
          </a:p>
          <a:p>
            <a:pPr lvl="0">
              <a:buClr>
                <a:srgbClr val="A04DA3"/>
              </a:buClr>
            </a:pPr>
            <a:r>
              <a:rPr lang="ru-RU" sz="1800" dirty="0" smtClean="0">
                <a:solidFill>
                  <a:prstClr val="black"/>
                </a:solidFill>
              </a:rPr>
              <a:t>5 .Проведение тематического классного часа. Знакомство  с профессией  ветеринара.</a:t>
            </a:r>
          </a:p>
          <a:p>
            <a:pPr lvl="0">
              <a:buClr>
                <a:srgbClr val="A04DA3"/>
              </a:buClr>
            </a:pPr>
            <a:r>
              <a:rPr lang="ru-RU" sz="1800" dirty="0" smtClean="0">
                <a:solidFill>
                  <a:prstClr val="black"/>
                </a:solidFill>
              </a:rPr>
              <a:t>6.Пиратская вечеринка в поисках клада (Прощание со 2кл и 4 </a:t>
            </a:r>
            <a:r>
              <a:rPr lang="ru-RU" sz="1800" dirty="0" err="1" smtClean="0">
                <a:solidFill>
                  <a:prstClr val="black"/>
                </a:solidFill>
              </a:rPr>
              <a:t>кл</a:t>
            </a:r>
            <a:r>
              <a:rPr lang="ru-RU" sz="1800" dirty="0" smtClean="0">
                <a:solidFill>
                  <a:prstClr val="black"/>
                </a:solidFill>
              </a:rPr>
              <a:t>)</a:t>
            </a:r>
            <a:endParaRPr lang="ru-RU" sz="1800" dirty="0">
              <a:solidFill>
                <a:prstClr val="black"/>
              </a:solidFill>
            </a:endParaRPr>
          </a:p>
          <a:p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643451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3155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 </a:t>
            </a:r>
            <a:endParaRPr lang="ru-RU" sz="3200" dirty="0"/>
          </a:p>
        </p:txBody>
      </p:sp>
      <p:pic>
        <p:nvPicPr>
          <p:cNvPr id="3074" name="Picture 2" descr="C:\Users\Учитель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9144000" cy="6429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 descr="G:\мульты для Лешки\школа 1 а\проект МН\1_посвящение в 1-ки\IMG_84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50" y="836712"/>
            <a:ext cx="8640922" cy="5761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11560" y="6093296"/>
            <a:ext cx="8280920" cy="504056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644008" y="3501008"/>
            <a:ext cx="360040" cy="50405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339752" y="3284984"/>
            <a:ext cx="360040" cy="50405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228184" y="2132856"/>
            <a:ext cx="360040" cy="50405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580112" y="4653136"/>
            <a:ext cx="360040" cy="50405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7236296" y="4437112"/>
            <a:ext cx="360040" cy="50405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8100392" y="2780928"/>
            <a:ext cx="360040" cy="50405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683568" y="2636912"/>
            <a:ext cx="360040" cy="50405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pic>
        <p:nvPicPr>
          <p:cNvPr id="3074" name="Picture 2" descr="G:\мульты для Лешки\школа 1 а\проект МН\1_посвящение в 1-ки\IMG_83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32656"/>
            <a:ext cx="3658865" cy="5486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G:\мульты для Лешки\школа 1 а\проект МН\1_посвящение в 1-ки\IMG_83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8640"/>
            <a:ext cx="4176464" cy="6263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6" descr="G:\мульты для Лешки\школа 1 а\проект МН\scale_1200 (1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596" y="3356992"/>
            <a:ext cx="3895578" cy="3717032"/>
          </a:xfrm>
          <a:prstGeom prst="rect">
            <a:avLst/>
          </a:prstGeom>
          <a:noFill/>
        </p:spPr>
      </p:pic>
      <p:pic>
        <p:nvPicPr>
          <p:cNvPr id="20" name="Picture 5" descr="G:\мульты для Лешки\школа 1 а\проект МН\unname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2320" y="5273824"/>
            <a:ext cx="1584176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063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мульты для Лешки\школа 1 а\проект МН\1_посвящение в 1-ки\IMG_84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20688"/>
            <a:ext cx="8747177" cy="5832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4" descr="G:\мульты для Лешки\школа 1 а\проект МН\ce823c97575b399807064038923628b7.png"/>
          <p:cNvPicPr>
            <a:picLocks noChangeAspect="1" noChangeArrowheads="1"/>
          </p:cNvPicPr>
          <p:nvPr/>
        </p:nvPicPr>
        <p:blipFill>
          <a:blip r:embed="rId3" cstate="print"/>
          <a:srcRect l="17513" t="42455" r="17045"/>
          <a:stretch>
            <a:fillRect/>
          </a:stretch>
        </p:blipFill>
        <p:spPr bwMode="auto">
          <a:xfrm>
            <a:off x="3635896" y="0"/>
            <a:ext cx="5112568" cy="1696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G:\мульты для Лешки\школа 1 а\проект МН\8_праздник осени\IMG_9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638"/>
            <a:ext cx="8640960" cy="5764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6" name="Picture 4" descr="G:\мульты для Лешки\школа 1 а\проект МН\616537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692696"/>
            <a:ext cx="2483768" cy="158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6264696" cy="504056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Праздник осени - ягоды и грибы</a:t>
            </a:r>
            <a:endParaRPr lang="ru-RU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8197" name="Picture 5" descr="G:\мульты для Лешки\школа 1 а\проект МН\2018Food_Big_basket_of_mushrooms_with_berries_on_a_white_background_129993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941168"/>
            <a:ext cx="2448272" cy="1813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3" descr="G:\мульты для Лешки\школа 1 а\проект МН\8_праздник осени\IMG_92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692696"/>
            <a:ext cx="3025872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G:\мульты для Лешки\школа 1 а\проект МН\depositphotos_159709680-stock-photo-various-forest-berries-in-bask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696772"/>
            <a:ext cx="2736304" cy="2161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6" name="Picture 2" descr="G:\мульты для Лешки\школа 1 а\проект МН\8_праздник осени\IMG_9048.jpg"/>
          <p:cNvPicPr>
            <a:picLocks noChangeAspect="1" noChangeArrowheads="1"/>
          </p:cNvPicPr>
          <p:nvPr/>
        </p:nvPicPr>
        <p:blipFill>
          <a:blip r:embed="rId3" cstate="print"/>
          <a:srcRect t="4467" b="13620"/>
          <a:stretch>
            <a:fillRect/>
          </a:stretch>
        </p:blipFill>
        <p:spPr bwMode="auto">
          <a:xfrm>
            <a:off x="107504" y="116632"/>
            <a:ext cx="8753837" cy="4779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Picture 4" descr="G:\мульты для Лешки\школа 1 а\проект МН\kladovaya-kash_thum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847260"/>
            <a:ext cx="2894559" cy="2010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9" name="Picture 5" descr="G:\мульты для Лешки\школа 1 а\проект МН\яго-ы-в-корзине-329947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797152"/>
            <a:ext cx="2089414" cy="206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G:\мульты для Лешки\школа 1 а\проект МН\2_праздник осени\DSC050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0042"/>
            <a:ext cx="9144000" cy="6357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4752528" cy="504056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Праздник осени (овощи)</a:t>
            </a:r>
            <a:endParaRPr lang="ru-RU" sz="2800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7171" name="Picture 3" descr="G:\мульты для Лешки\школа 1 а\проект МН\2_праздник осени\DSC05000.JPG"/>
          <p:cNvPicPr>
            <a:picLocks noChangeAspect="1" noChangeArrowheads="1"/>
          </p:cNvPicPr>
          <p:nvPr/>
        </p:nvPicPr>
        <p:blipFill>
          <a:blip r:embed="rId2" cstate="print"/>
          <a:srcRect t="9723"/>
          <a:stretch>
            <a:fillRect/>
          </a:stretch>
        </p:blipFill>
        <p:spPr bwMode="auto">
          <a:xfrm>
            <a:off x="179512" y="836712"/>
            <a:ext cx="8640960" cy="5849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G:\мульты для Лешки\школа 1 а\проект МН\1614554176_71-p-osennii-listok-na-belom-fone-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6632"/>
            <a:ext cx="1080120" cy="1080120"/>
          </a:xfrm>
          <a:prstGeom prst="rect">
            <a:avLst/>
          </a:prstGeom>
          <a:noFill/>
        </p:spPr>
      </p:pic>
      <p:pic>
        <p:nvPicPr>
          <p:cNvPr id="10" name="Picture 4" descr="G:\мульты для Лешки\школа 1 а\проект МН\1614554176_71-p-osennii-listok-na-belom-fone-9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363430">
            <a:off x="3870377" y="711154"/>
            <a:ext cx="761547" cy="761547"/>
          </a:xfrm>
          <a:prstGeom prst="rect">
            <a:avLst/>
          </a:prstGeom>
          <a:noFill/>
        </p:spPr>
      </p:pic>
      <p:pic>
        <p:nvPicPr>
          <p:cNvPr id="11" name="Picture 4" descr="G:\мульты для Лешки\школа 1 а\проект МН\1614554176_71-p-osennii-listok-na-belom-fone-9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462315">
            <a:off x="1454640" y="599672"/>
            <a:ext cx="648072" cy="648072"/>
          </a:xfrm>
          <a:prstGeom prst="rect">
            <a:avLst/>
          </a:prstGeom>
          <a:noFill/>
        </p:spPr>
      </p:pic>
      <p:pic>
        <p:nvPicPr>
          <p:cNvPr id="7" name="Picture 4" descr="G:\мульты для Лешки\школа 1 а\проект МН\23351894.png"/>
          <p:cNvPicPr>
            <a:picLocks noChangeAspect="1" noChangeArrowheads="1"/>
          </p:cNvPicPr>
          <p:nvPr/>
        </p:nvPicPr>
        <p:blipFill>
          <a:blip r:embed="rId6" cstate="print"/>
          <a:srcRect l="6176" t="7477" r="7354" b="36754"/>
          <a:stretch>
            <a:fillRect/>
          </a:stretch>
        </p:blipFill>
        <p:spPr bwMode="auto">
          <a:xfrm>
            <a:off x="5292080" y="0"/>
            <a:ext cx="3312368" cy="1277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305"/>
            <a:ext cx="8229600" cy="701449"/>
          </a:xfrm>
        </p:spPr>
        <p:txBody>
          <a:bodyPr>
            <a:normAutofit/>
          </a:bodyPr>
          <a:lstStyle/>
          <a:p>
            <a:r>
              <a:rPr lang="ru-RU" dirty="0" smtClean="0"/>
              <a:t>      Картофельный бал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8670"/>
            <a:ext cx="8748464" cy="5929330"/>
          </a:xfrm>
        </p:spPr>
      </p:pic>
    </p:spTree>
    <p:extLst>
      <p:ext uri="{BB962C8B-B14F-4D97-AF65-F5344CB8AC3E}">
        <p14:creationId xmlns:p14="http://schemas.microsoft.com/office/powerpoint/2010/main" val="340146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915816" y="332656"/>
            <a:ext cx="4752528" cy="504056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День космонавтики</a:t>
            </a:r>
            <a:endParaRPr lang="ru-RU" sz="28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14340" name="Picture 4" descr="G:\мульты для Лешки\школа 1 а\проект МН\4_Посвящение в космонавты\00012 (3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8639443" cy="5760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9" name="Picture 3" descr="G:\мульты для Лешки\школа 1 а\проект МН\Rocke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8640"/>
            <a:ext cx="1430699" cy="1639343"/>
          </a:xfrm>
          <a:prstGeom prst="rect">
            <a:avLst/>
          </a:prstGeom>
          <a:noFill/>
        </p:spPr>
      </p:pic>
      <p:pic>
        <p:nvPicPr>
          <p:cNvPr id="12" name="Picture 8" descr="G:\мульты для Лешки\школа 1 а\проект МН\7ffc8e6f5527b2699a00cbb572e48001.png"/>
          <p:cNvPicPr>
            <a:picLocks noChangeAspect="1" noChangeArrowheads="1"/>
          </p:cNvPicPr>
          <p:nvPr/>
        </p:nvPicPr>
        <p:blipFill>
          <a:blip r:embed="rId4" cstate="print"/>
          <a:srcRect l="14853" t="3583" b="18461"/>
          <a:stretch>
            <a:fillRect/>
          </a:stretch>
        </p:blipFill>
        <p:spPr bwMode="auto">
          <a:xfrm>
            <a:off x="251520" y="0"/>
            <a:ext cx="2915816" cy="2522561"/>
          </a:xfrm>
          <a:prstGeom prst="rect">
            <a:avLst/>
          </a:prstGeom>
          <a:noFill/>
        </p:spPr>
      </p:pic>
      <p:pic>
        <p:nvPicPr>
          <p:cNvPr id="13" name="Picture 5" descr="G:\мульты для Лешки\школа 1 а\проект МН\2910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1556792"/>
            <a:ext cx="1440160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G:\мульты для Лешки\школа 1 а\проект МН\4_Посвящение в космонавты\00012 (5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836712"/>
            <a:ext cx="8676963" cy="5784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0" name="Picture 6" descr="G:\мульты для Лешки\школа 1 а\проект МН\pngtree-hand-drawn-universe-planet-galaxy-image_12391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1944216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1" name="Picture 7" descr="G:\мульты для Лешки\школа 1 а\проект МН\pngtree-vector-hand-drawn-cartoon-earth-image_13205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0"/>
            <a:ext cx="1368152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3" descr="G:\мульты для Лешки\школа 1 а\проект МН\rocket-5666114_1280.png"/>
          <p:cNvPicPr>
            <a:picLocks noChangeAspect="1" noChangeArrowheads="1"/>
          </p:cNvPicPr>
          <p:nvPr/>
        </p:nvPicPr>
        <p:blipFill>
          <a:blip r:embed="rId5" cstate="print"/>
          <a:srcRect l="24023" t="6864" r="24499"/>
          <a:stretch>
            <a:fillRect/>
          </a:stretch>
        </p:blipFill>
        <p:spPr bwMode="auto">
          <a:xfrm rot="15653764">
            <a:off x="4460858" y="-485442"/>
            <a:ext cx="1441664" cy="2608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мульты для Лешки\школа 1 а\проект МН\5_Пиратская вечеринка\File05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977450"/>
            <a:ext cx="8712968" cy="5880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195736" y="260648"/>
            <a:ext cx="4752528" cy="504056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13B9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Пиратская вечеринка</a:t>
            </a:r>
            <a:endParaRPr lang="ru-RU" sz="2800" b="1" i="1" dirty="0">
              <a:solidFill>
                <a:srgbClr val="13B9A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1027" name="Picture 3" descr="G:\мульты для Лешки\школа 1 а\проект МН\77bdf6753be965db174857b94bb4c3f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88640"/>
            <a:ext cx="1872208" cy="2258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G:\мульты для Лешки\школа 1 а\проект МН\0_dc10d_bd859325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8640"/>
            <a:ext cx="1763688" cy="19229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474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мульты для Лешки\школа 1 а\проект МН\5_Пиратская вечеринка\File05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977450"/>
            <a:ext cx="8712968" cy="5880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195736" y="260648"/>
            <a:ext cx="4752528" cy="504056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13B9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Пиратская вечеринка</a:t>
            </a:r>
            <a:endParaRPr lang="ru-RU" sz="2800" b="1" i="1" dirty="0">
              <a:solidFill>
                <a:srgbClr val="13B9A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1027" name="Picture 3" descr="G:\мульты для Лешки\школа 1 а\проект МН\77bdf6753be965db174857b94bb4c3f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88640"/>
            <a:ext cx="1872208" cy="2258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G:\мульты для Лешки\школа 1 а\проект МН\0_dc10d_bd859325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8640"/>
            <a:ext cx="1763688" cy="1922931"/>
          </a:xfrm>
          <a:prstGeom prst="rect">
            <a:avLst/>
          </a:prstGeom>
          <a:noFill/>
        </p:spPr>
      </p:pic>
      <p:pic>
        <p:nvPicPr>
          <p:cNvPr id="6" name="Picture 5" descr="G:\мульты для Лешки\школа 1 а\проект МН\5_Пиратская вечеринка\пиратская вечеринка 1А (171).jpg"/>
          <p:cNvPicPr>
            <a:picLocks noChangeAspect="1" noChangeArrowheads="1"/>
          </p:cNvPicPr>
          <p:nvPr/>
        </p:nvPicPr>
        <p:blipFill>
          <a:blip r:embed="rId5" cstate="print"/>
          <a:srcRect l="20717" r="18282"/>
          <a:stretch>
            <a:fillRect/>
          </a:stretch>
        </p:blipFill>
        <p:spPr bwMode="auto">
          <a:xfrm>
            <a:off x="107504" y="188640"/>
            <a:ext cx="5256584" cy="5741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:\мульты для Лешки\школа 1 а\проект МН\3_НГ_1 кл\viber_image_2022-01-12_18-18-16-5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518" y="260648"/>
            <a:ext cx="8640960" cy="6480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8" descr="G:\мульты для Лешки\школа 1 а\проект МН\snezhinka-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88232" cy="2168549"/>
          </a:xfrm>
          <a:prstGeom prst="rect">
            <a:avLst/>
          </a:prstGeom>
          <a:noFill/>
        </p:spPr>
      </p:pic>
      <p:pic>
        <p:nvPicPr>
          <p:cNvPr id="24" name="Picture 5" descr="G:\мульты для Лешки\школа 1 а\проект МН\135857058-0_12b73c_28ef18bd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0"/>
            <a:ext cx="1819981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>Проведение тематических классных часов, посвященных знакомству с профессиями родителей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C:\Users\Учитель\Desktop\post_5c93b2e9c966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85926"/>
            <a:ext cx="8358246" cy="4796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74320" lvl="0" indent="-274320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ru-RU" sz="1200" b="1" cap="none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 Супер пчёлки»                                                                 </a:t>
            </a:r>
            <a:r>
              <a:rPr lang="ru-RU" sz="1200" cap="none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победой в  городском конкурсе                           «Устами младенца», посвящённый празднику «День матери».</a:t>
            </a:r>
            <a:r>
              <a:rPr lang="ru-RU" sz="1200" cap="none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cap="none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b="1" cap="none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«Супер пчёлки»</a:t>
            </a:r>
            <a:r>
              <a:rPr lang="ru-RU" sz="1200" cap="none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</a:t>
            </a:r>
            <a:r>
              <a:rPr lang="ru-RU" sz="1200" b="1" cap="none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наши мамы 1В класса!</a:t>
            </a:r>
            <a:r>
              <a:rPr lang="ru-RU" sz="1200" cap="none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cap="none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200" dirty="0"/>
          </a:p>
        </p:txBody>
      </p:sp>
      <p:pic>
        <p:nvPicPr>
          <p:cNvPr id="4" name="Объект 3" descr="C:\Users\Экзамен\Desktop\фото пчёлки мамы 2018\image (4)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28133" y="2249488"/>
            <a:ext cx="7687733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696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Экзамен\Desktop\фото пчёлки мамы 2018\DSC0690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7638"/>
            <a:ext cx="8280920" cy="517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133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Экзамен\Desktop\фото пчёлки мамы 2018\DSC0690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4638"/>
            <a:ext cx="8424936" cy="653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7900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Выезды в театры, </a:t>
            </a:r>
            <a:r>
              <a:rPr lang="ru-RU" dirty="0" err="1" smtClean="0"/>
              <a:t>музеи,походы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86" y="2249488"/>
            <a:ext cx="8001056" cy="4324350"/>
          </a:xfrm>
        </p:spPr>
      </p:pic>
    </p:spTree>
    <p:extLst>
      <p:ext uri="{BB962C8B-B14F-4D97-AF65-F5344CB8AC3E}">
        <p14:creationId xmlns:p14="http://schemas.microsoft.com/office/powerpoint/2010/main" val="2020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6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1656</TotalTime>
  <Words>438</Words>
  <Application>Microsoft Office PowerPoint</Application>
  <PresentationFormat>Экран (4:3)</PresentationFormat>
  <Paragraphs>56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8" baseType="lpstr">
      <vt:lpstr>Calibri</vt:lpstr>
      <vt:lpstr>Century Gothic</vt:lpstr>
      <vt:lpstr>Century Schoolbook</vt:lpstr>
      <vt:lpstr>Georgia</vt:lpstr>
      <vt:lpstr>Times New Roman</vt:lpstr>
      <vt:lpstr>Trebuchet MS</vt:lpstr>
      <vt:lpstr>Wingdings</vt:lpstr>
      <vt:lpstr>Wingdings 2</vt:lpstr>
      <vt:lpstr>Городская</vt:lpstr>
      <vt:lpstr>Эркер</vt:lpstr>
      <vt:lpstr>Тема: Взаимодействие семьи и школы  во внеклассной работе</vt:lpstr>
      <vt:lpstr>Презентация PowerPoint</vt:lpstr>
      <vt:lpstr>Деление родителей на группы по четвертям</vt:lpstr>
      <vt:lpstr> Формы работы с родителями</vt:lpstr>
      <vt:lpstr>План работы на 1 четверть </vt:lpstr>
      <vt:lpstr>План работы на 2 четверть</vt:lpstr>
      <vt:lpstr>План работы на 3 четверть</vt:lpstr>
      <vt:lpstr>План работы на 4 четверть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Праздник осени - ягоды и грибы</vt:lpstr>
      <vt:lpstr>Презентация PowerPoint</vt:lpstr>
      <vt:lpstr>Презентация PowerPoint</vt:lpstr>
      <vt:lpstr>Праздник осени (овощи)</vt:lpstr>
      <vt:lpstr>      Картофельный бал</vt:lpstr>
      <vt:lpstr>День космонавтики</vt:lpstr>
      <vt:lpstr>Презентация PowerPoint</vt:lpstr>
      <vt:lpstr>Пиратская вечеринка</vt:lpstr>
      <vt:lpstr>Пиратская вечеринка</vt:lpstr>
      <vt:lpstr>Презентация PowerPoint</vt:lpstr>
      <vt:lpstr>Проведение тематических классных часов, посвященных знакомству с профессиями родителей </vt:lpstr>
      <vt:lpstr>« Супер пчёлки»                                                                 с победой в  городском конкурсе                           «Устами младенца», посвящённый празднику «День матери». «Супер пчёлки» – это наши мамы 1В класса! </vt:lpstr>
      <vt:lpstr>Презентация PowerPoint</vt:lpstr>
      <vt:lpstr>Презентация PowerPoint</vt:lpstr>
      <vt:lpstr>Выезды в театры, музеи,походы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компьютер</cp:lastModifiedBy>
  <cp:revision>236</cp:revision>
  <dcterms:created xsi:type="dcterms:W3CDTF">2020-09-22T08:57:06Z</dcterms:created>
  <dcterms:modified xsi:type="dcterms:W3CDTF">2023-03-07T11:36:40Z</dcterms:modified>
</cp:coreProperties>
</file>